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40"/>
    <p:restoredTop sz="96035"/>
  </p:normalViewPr>
  <p:slideViewPr>
    <p:cSldViewPr snapToGrid="0">
      <p:cViewPr varScale="1">
        <p:scale>
          <a:sx n="118" d="100"/>
          <a:sy n="118" d="100"/>
        </p:scale>
        <p:origin x="49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6/13/24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6/13/24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6/13/24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6/13/24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6/13/24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6/13/24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6/13/24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6/13/24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6/13/24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/>
              <a:t>6/13/24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/>
              <a:pPr/>
              <a:t>6/13/24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/>
              <a:pPr/>
              <a:t>6/13/24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14A82-9BFF-3556-AD5B-BB84192E2CD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OUR community hospital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EF60E-D5A1-78B9-75E5-E9B76A899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50" y="4123663"/>
            <a:ext cx="53975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36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8E574-D71F-DF9A-F455-A9BCE4D8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Immediate 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FEA07-D4E0-3D69-ED6D-189E893A6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5264907" cy="40377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Approve a maintenance plan in June to address about $9 M in deferred maintenance</a:t>
            </a:r>
          </a:p>
          <a:p>
            <a:r>
              <a:rPr lang="en-US" dirty="0"/>
              <a:t>Develop a plan  for facility upgrades/seismic retrofit. Required by January 1, 2025 to continuation of State support for pre-development and maybe construction</a:t>
            </a:r>
          </a:p>
          <a:p>
            <a:r>
              <a:rPr lang="en-US" dirty="0"/>
              <a:t>Identify grant sources funding of facilities</a:t>
            </a:r>
          </a:p>
          <a:p>
            <a:r>
              <a:rPr lang="en-US" dirty="0"/>
              <a:t>Continue to engage our community in a conversation about the hospital and health care in our community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618C6D-50E8-54BF-7A3F-EDA73140F6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9" r="12953"/>
          <a:stretch/>
        </p:blipFill>
        <p:spPr>
          <a:xfrm>
            <a:off x="6894752" y="2147235"/>
            <a:ext cx="5181917" cy="324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28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FB562-66CC-5D4D-847F-131167FA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 term vision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291D2-8543-8BBB-2F45-B527634C7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7082819" cy="3884325"/>
          </a:xfrm>
        </p:spPr>
        <p:txBody>
          <a:bodyPr/>
          <a:lstStyle/>
          <a:p>
            <a:r>
              <a:rPr lang="en-US" dirty="0"/>
              <a:t>Ensure the financial viability of our Hospital (note:  </a:t>
            </a:r>
            <a:r>
              <a:rPr lang="en-US" dirty="0">
                <a:solidFill>
                  <a:srgbClr val="C00000"/>
                </a:solidFill>
              </a:rPr>
              <a:t>did not say make it profitable for AH </a:t>
            </a:r>
            <a:r>
              <a:rPr lang="en-US" dirty="0"/>
              <a:t>– it must be </a:t>
            </a:r>
            <a:r>
              <a:rPr lang="en-US" u="sng" dirty="0"/>
              <a:t>profitable</a:t>
            </a:r>
            <a:r>
              <a:rPr lang="en-US" dirty="0"/>
              <a:t> to continue to serve our community)</a:t>
            </a:r>
          </a:p>
          <a:p>
            <a:r>
              <a:rPr lang="en-US" dirty="0"/>
              <a:t>Modernize and expand facilities to offer </a:t>
            </a:r>
            <a:r>
              <a:rPr lang="en-US"/>
              <a:t>more services</a:t>
            </a:r>
          </a:p>
          <a:p>
            <a:r>
              <a:rPr lang="en-US"/>
              <a:t>Secure </a:t>
            </a:r>
            <a:r>
              <a:rPr lang="en-US" dirty="0"/>
              <a:t>future financial stability through strategic investments, increasing philanthropy and strategic investments</a:t>
            </a:r>
          </a:p>
          <a:p>
            <a:r>
              <a:rPr lang="en-US" dirty="0"/>
              <a:t>Create for the long-term, a community hospital that provides high-quality medical services meeting the needs of our residents.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112BC-CBE9-8547-40E5-8FCBE984D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6427" y="2428451"/>
            <a:ext cx="3559629" cy="278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33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9E56EE-18D5-0742-81D1-295EC090F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860" y="230496"/>
            <a:ext cx="8336280" cy="55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858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D7796-1DB2-D99E-EDD0-B24FA323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AC51-AF14-2C3E-61BD-FFF2A73E3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836441" cy="3450613"/>
          </a:xfrm>
        </p:spPr>
        <p:txBody>
          <a:bodyPr>
            <a:normAutofit/>
          </a:bodyPr>
          <a:lstStyle/>
          <a:p>
            <a:r>
              <a:rPr lang="en-US" sz="2200" dirty="0"/>
              <a:t>Community Owned – </a:t>
            </a:r>
            <a:r>
              <a:rPr lang="en-US" sz="2200" dirty="0">
                <a:solidFill>
                  <a:srgbClr val="C00000"/>
                </a:solidFill>
              </a:rPr>
              <a:t>NOT owned by Adventist Health</a:t>
            </a:r>
          </a:p>
          <a:p>
            <a:r>
              <a:rPr lang="en-US" sz="2200" dirty="0"/>
              <a:t>Opened in 1972</a:t>
            </a:r>
          </a:p>
          <a:p>
            <a:r>
              <a:rPr lang="en-US" sz="2200" dirty="0"/>
              <a:t>Supported by </a:t>
            </a:r>
            <a:r>
              <a:rPr lang="en-US" sz="2200" u="sng" dirty="0"/>
              <a:t>your</a:t>
            </a:r>
            <a:r>
              <a:rPr lang="en-US" sz="2200" dirty="0"/>
              <a:t> taxes and rent</a:t>
            </a:r>
          </a:p>
          <a:p>
            <a:pPr lvl="1"/>
            <a:r>
              <a:rPr lang="en-US" sz="2200" dirty="0"/>
              <a:t>Parcel Tax Basic Assessment</a:t>
            </a:r>
          </a:p>
          <a:p>
            <a:pPr lvl="1"/>
            <a:r>
              <a:rPr lang="en-US" sz="2200" dirty="0"/>
              <a:t>2016 Bond</a:t>
            </a:r>
          </a:p>
          <a:p>
            <a:pPr lvl="1"/>
            <a:r>
              <a:rPr lang="en-US" sz="2200" dirty="0"/>
              <a:t>Measure C</a:t>
            </a:r>
          </a:p>
          <a:p>
            <a:pPr lvl="1"/>
            <a:r>
              <a:rPr lang="en-US" sz="2200" dirty="0"/>
              <a:t>Rent from Adventist Health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2B7EA-7AAF-B332-E517-BA39A88962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020" y="2210247"/>
            <a:ext cx="3757826" cy="30475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45D97B-B334-8EBC-D450-4B240BAD3FC2}"/>
              </a:ext>
            </a:extLst>
          </p:cNvPr>
          <p:cNvSpPr txBox="1"/>
          <p:nvPr/>
        </p:nvSpPr>
        <p:spPr>
          <a:xfrm>
            <a:off x="9669780" y="525780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Owners</a:t>
            </a:r>
          </a:p>
        </p:txBody>
      </p:sp>
    </p:spTree>
    <p:extLst>
      <p:ext uri="{BB962C8B-B14F-4D97-AF65-F5344CB8AC3E}">
        <p14:creationId xmlns:p14="http://schemas.microsoft.com/office/powerpoint/2010/main" val="92224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D7796-1DB2-D99E-EDD0-B24FA323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AC51-AF14-2C3E-61BD-FFF2A73E3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778021" cy="3450613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Hospital is the major employer on the Coast</a:t>
            </a:r>
          </a:p>
          <a:p>
            <a:pPr lvl="1"/>
            <a:r>
              <a:rPr lang="en-US" sz="2000" dirty="0"/>
              <a:t>320 employees; nearly all at ‘Living Wage’</a:t>
            </a:r>
          </a:p>
          <a:p>
            <a:pPr lvl="1"/>
            <a:r>
              <a:rPr lang="en-US" sz="2000" dirty="0"/>
              <a:t>Contributes $120 M to the local economy annually</a:t>
            </a:r>
          </a:p>
          <a:p>
            <a:r>
              <a:rPr lang="en-US" sz="2200" dirty="0"/>
              <a:t>Hospital is unique</a:t>
            </a:r>
          </a:p>
          <a:p>
            <a:pPr lvl="1"/>
            <a:r>
              <a:rPr lang="en-US" sz="2000" dirty="0"/>
              <a:t>Community owned</a:t>
            </a:r>
          </a:p>
          <a:p>
            <a:pPr lvl="1"/>
            <a:r>
              <a:rPr lang="en-US" sz="2000" dirty="0"/>
              <a:t>Frontier – nearest hospital 1 hour +</a:t>
            </a:r>
          </a:p>
          <a:p>
            <a:pPr lvl="1"/>
            <a:r>
              <a:rPr lang="en-US" sz="2000" dirty="0"/>
              <a:t>Critical Care – emergency services</a:t>
            </a:r>
          </a:p>
          <a:p>
            <a:pPr lvl="1"/>
            <a:r>
              <a:rPr lang="en-US" sz="2000" dirty="0"/>
              <a:t>Rural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200" dirty="0"/>
          </a:p>
          <a:p>
            <a:pPr lvl="1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BAF38F-DD81-491D-0652-AC95C5AF0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1492" y="2196637"/>
            <a:ext cx="3955396" cy="308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95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D7796-1DB2-D99E-EDD0-B24FA323D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1AC51-AF14-2C3E-61BD-FFF2A73E3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081985" cy="3702680"/>
          </a:xfrm>
        </p:spPr>
        <p:txBody>
          <a:bodyPr>
            <a:normAutofit/>
          </a:bodyPr>
          <a:lstStyle/>
          <a:p>
            <a:r>
              <a:rPr lang="en-US" sz="2400" dirty="0"/>
              <a:t>Adventist Health is our Partner</a:t>
            </a:r>
          </a:p>
          <a:p>
            <a:pPr lvl="1"/>
            <a:r>
              <a:rPr lang="en-US" sz="2000" dirty="0"/>
              <a:t>Faith-based, non-profit</a:t>
            </a:r>
          </a:p>
          <a:p>
            <a:pPr lvl="1"/>
            <a:r>
              <a:rPr lang="en-US" sz="2000" dirty="0"/>
              <a:t>Done an excellent job of improving and expanding services</a:t>
            </a:r>
          </a:p>
          <a:p>
            <a:pPr lvl="1"/>
            <a:r>
              <a:rPr lang="en-US" sz="2000" dirty="0"/>
              <a:t>Possess the financial strength and resources to navigate a very hard time for hospitals</a:t>
            </a:r>
          </a:p>
          <a:p>
            <a:pPr lvl="1"/>
            <a:r>
              <a:rPr lang="en-US" sz="2000" dirty="0"/>
              <a:t>Can recruit the talent needed</a:t>
            </a:r>
          </a:p>
          <a:p>
            <a:pPr lvl="1"/>
            <a:r>
              <a:rPr lang="en-US" sz="2000" dirty="0">
                <a:solidFill>
                  <a:srgbClr val="C00000"/>
                </a:solidFill>
              </a:rPr>
              <a:t>Have no intention of leaving</a:t>
            </a:r>
          </a:p>
          <a:p>
            <a:pPr marL="0" indent="0">
              <a:buNone/>
            </a:pPr>
            <a:endParaRPr lang="en-US" sz="2200" dirty="0"/>
          </a:p>
          <a:p>
            <a:pPr lvl="1"/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DF23CD-4434-E8D4-18B8-3B790F05A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888" y="2244332"/>
            <a:ext cx="3114251" cy="21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132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952F1-925A-A855-7A40-A6C7EF43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Mendocino coast health care district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57874-4BFA-BE3A-8C8B-BFB0FE5E7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629431" cy="3450613"/>
          </a:xfrm>
        </p:spPr>
        <p:txBody>
          <a:bodyPr/>
          <a:lstStyle/>
          <a:p>
            <a:r>
              <a:rPr lang="en-US" dirty="0"/>
              <a:t>Originally formed to manage the hospital</a:t>
            </a:r>
          </a:p>
          <a:p>
            <a:r>
              <a:rPr lang="en-US" dirty="0"/>
              <a:t>Primary function is now to manage taxpayers contributions</a:t>
            </a:r>
          </a:p>
          <a:p>
            <a:r>
              <a:rPr lang="en-US" dirty="0"/>
              <a:t>Secondary function is to improve and/or expand health care services</a:t>
            </a:r>
          </a:p>
          <a:p>
            <a:r>
              <a:rPr lang="en-US" dirty="0"/>
              <a:t>Five member Board of Directors elected by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EF12D-E924-F8DC-CF56-E237810E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461" y="4523423"/>
            <a:ext cx="5397500" cy="110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EBBCA6-3E7D-1D07-B50D-BC907C808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772" y="2015732"/>
            <a:ext cx="2544964" cy="393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902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952F1-925A-A855-7A40-A6C7EF43D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fiscal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57874-4BFA-BE3A-8C8B-BFB0FE5E7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853754"/>
            <a:ext cx="7173806" cy="419972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NO immediate need for a bond!!!!!</a:t>
            </a:r>
          </a:p>
          <a:p>
            <a:r>
              <a:rPr lang="en-US" dirty="0"/>
              <a:t>By 2030, we expect to deploy $40 M for the Hospital</a:t>
            </a:r>
          </a:p>
          <a:p>
            <a:pPr lvl="1"/>
            <a:r>
              <a:rPr lang="en-US" dirty="0"/>
              <a:t>Deferred maintenance of about $9 M</a:t>
            </a:r>
          </a:p>
          <a:p>
            <a:pPr lvl="1"/>
            <a:r>
              <a:rPr lang="en-US" dirty="0"/>
              <a:t>State-mandated seismic retrofit</a:t>
            </a:r>
          </a:p>
          <a:p>
            <a:pPr lvl="1"/>
            <a:r>
              <a:rPr lang="en-US" dirty="0"/>
              <a:t>Facilities upgrade and improvements</a:t>
            </a:r>
          </a:p>
          <a:p>
            <a:r>
              <a:rPr lang="en-US" dirty="0"/>
              <a:t>Improved the financial administration</a:t>
            </a:r>
          </a:p>
          <a:p>
            <a:pPr lvl="1"/>
            <a:r>
              <a:rPr lang="en-US" dirty="0"/>
              <a:t>Reduced bank accounts from 25 to 2</a:t>
            </a:r>
          </a:p>
          <a:p>
            <a:pPr lvl="1"/>
            <a:r>
              <a:rPr lang="en-US" dirty="0"/>
              <a:t>All investments meet State requirements for 100% guarantee</a:t>
            </a:r>
          </a:p>
          <a:p>
            <a:pPr lvl="1"/>
            <a:r>
              <a:rPr lang="en-US" dirty="0"/>
              <a:t>Reserves currently invested in 4-week T-bills earning currently 5.375% - we earned just over $41K last month on these investments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B0C9CA-1175-BE0E-E54F-9F0AB77541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62"/>
          <a:stretch/>
        </p:blipFill>
        <p:spPr>
          <a:xfrm>
            <a:off x="8873534" y="2033136"/>
            <a:ext cx="2955948" cy="369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77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E746FC-8893-038A-D221-BF92ABB78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30629"/>
            <a:ext cx="6124634" cy="3298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22CF6A-D827-2C90-F723-3CFCE2BD2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456" y="2939712"/>
            <a:ext cx="5431971" cy="309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638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77655-9272-5E5C-AF37-E5A15D03B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EEF39-91C8-ADD9-72AF-B91DFC4E4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6434797" cy="37792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Expand the Clinics</a:t>
            </a:r>
          </a:p>
          <a:p>
            <a:pPr lvl="1"/>
            <a:r>
              <a:rPr lang="en-US" dirty="0"/>
              <a:t>Ambulatory care is the direction health care is moving</a:t>
            </a:r>
          </a:p>
          <a:p>
            <a:pPr lvl="1"/>
            <a:r>
              <a:rPr lang="en-US" dirty="0"/>
              <a:t>Clinics served 35,000 served last year and at capacity</a:t>
            </a:r>
          </a:p>
          <a:p>
            <a:r>
              <a:rPr lang="en-US" dirty="0"/>
              <a:t>Emergency Room</a:t>
            </a:r>
          </a:p>
          <a:p>
            <a:pPr lvl="1"/>
            <a:r>
              <a:rPr lang="en-US" dirty="0"/>
              <a:t>Needs to expand from 8 beds to 10</a:t>
            </a:r>
          </a:p>
          <a:p>
            <a:r>
              <a:rPr lang="en-US" dirty="0"/>
              <a:t>Expand the size and upgrade Surgical Wards including new sterilization equipment</a:t>
            </a:r>
          </a:p>
          <a:p>
            <a:r>
              <a:rPr lang="en-US" dirty="0"/>
              <a:t>Integrate, to the extent possible, Clinic Care and Emergency Room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80B9F-EBBB-BD6E-8A74-38D11D4C2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176" y="2090058"/>
            <a:ext cx="4207653" cy="291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99511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395</TotalTime>
  <Words>439</Words>
  <Application>Microsoft Macintosh PowerPoint</Application>
  <PresentationFormat>Widescreen</PresentationFormat>
  <Paragraphs>60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Gallery</vt:lpstr>
      <vt:lpstr>OUR community hospital</vt:lpstr>
      <vt:lpstr>PowerPoint Presentation</vt:lpstr>
      <vt:lpstr>Basic facts</vt:lpstr>
      <vt:lpstr>Basic facts</vt:lpstr>
      <vt:lpstr>Basic facts</vt:lpstr>
      <vt:lpstr>Mendocino coast health care district</vt:lpstr>
      <vt:lpstr>Current fiscal situation</vt:lpstr>
      <vt:lpstr>PowerPoint Presentation</vt:lpstr>
      <vt:lpstr>Hospital improvements</vt:lpstr>
      <vt:lpstr>Immediate actions</vt:lpstr>
      <vt:lpstr>Long term vision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community hospital</dc:title>
  <dc:creator>Paul Garza Jr</dc:creator>
  <cp:lastModifiedBy>Paul Garza Jr</cp:lastModifiedBy>
  <cp:revision>13</cp:revision>
  <dcterms:created xsi:type="dcterms:W3CDTF">2024-06-13T01:11:24Z</dcterms:created>
  <dcterms:modified xsi:type="dcterms:W3CDTF">2024-06-13T23:18:05Z</dcterms:modified>
</cp:coreProperties>
</file>